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6" d="100"/>
          <a:sy n="96" d="100"/>
        </p:scale>
        <p:origin x="61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11669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3423763" cy="954107"/>
          </a:xfrm>
          <a:prstGeom prst="rect">
            <a:avLst/>
          </a:prstGeom>
          <a:noFill/>
        </p:spPr>
        <p:txBody>
          <a:bodyPr wrap="square" lIns="91440" tIns="45720" rIns="91440" bIns="45720" rtlCol="0" anchor="t">
            <a:spAutoFit/>
          </a:bodyPr>
          <a:lstStyle/>
          <a:p>
            <a:r>
              <a:rPr lang="en-US" sz="2800" dirty="0">
                <a:solidFill>
                  <a:schemeClr val="bg2"/>
                </a:solidFill>
                <a:latin typeface="Abadi"/>
                <a:ea typeface="SF Pro" pitchFamily="2" charset="0"/>
                <a:cs typeface="SF Pro" pitchFamily="2" charset="0"/>
              </a:rPr>
              <a:t>Akshay Rathod</a:t>
            </a:r>
          </a:p>
          <a:p>
            <a:r>
              <a:rPr lang="en-US" sz="2800" dirty="0">
                <a:solidFill>
                  <a:schemeClr val="bg2"/>
                </a:solidFill>
                <a:latin typeface="Abadi" panose="020B0604020104020204" pitchFamily="34" charset="0"/>
                <a:ea typeface="SF Pro" pitchFamily="2" charset="0"/>
                <a:cs typeface="SF Pro" pitchFamily="2" charset="0"/>
              </a:rPr>
              <a:t>12</a:t>
            </a:r>
            <a:r>
              <a:rPr lang="en-US" sz="2800" baseline="30000" dirty="0">
                <a:solidFill>
                  <a:schemeClr val="bg2"/>
                </a:solidFill>
                <a:latin typeface="Abadi" panose="020B0604020104020204" pitchFamily="34" charset="0"/>
                <a:ea typeface="SF Pro" pitchFamily="2" charset="0"/>
                <a:cs typeface="SF Pro" pitchFamily="2" charset="0"/>
              </a:rPr>
              <a:t>th</a:t>
            </a:r>
            <a:r>
              <a:rPr lang="en-US" sz="2800" dirty="0">
                <a:solidFill>
                  <a:schemeClr val="bg2"/>
                </a:solidFill>
                <a:latin typeface="Abadi" panose="020B0604020104020204" pitchFamily="34" charset="0"/>
                <a:ea typeface="SF Pro" pitchFamily="2" charset="0"/>
                <a:cs typeface="SF Pro" pitchFamily="2" charset="0"/>
              </a:rPr>
              <a:t> December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https://github.com/Err0rBlade/IBMDataScience/blob/main/labs_jupyter_spacex_Data_wrangling.ipynb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https://github.com/Err0rBlade/IBMDataScience/blob/main/jupyter_labs_eda_dataviz.ipynb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50304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https://github.com/Err0rBlade/IBMDataScience/blob/main/jupyter_labs_eda_sql_coursera.ipynb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r>
              <a:rPr lang="en-US" sz="2200" dirty="0">
                <a:solidFill>
                  <a:schemeClr val="accent3">
                    <a:lumMod val="25000"/>
                  </a:schemeClr>
                </a:solidFill>
                <a:latin typeface="Abadi" panose="020B0604020104020204" pitchFamily="34" charset="0"/>
              </a:rPr>
              <a:t>Results and screenshots are available at - </a:t>
            </a:r>
            <a:r>
              <a:rPr lang="en-US" sz="2200" dirty="0">
                <a:solidFill>
                  <a:srgbClr val="1C7DDB"/>
                </a:solidFill>
                <a:latin typeface="Abadi"/>
              </a:rPr>
              <a:t>github.com/Err0rBlade/</a:t>
            </a:r>
            <a:r>
              <a:rPr lang="en-US" sz="2200" dirty="0" err="1">
                <a:solidFill>
                  <a:srgbClr val="1C7DDB"/>
                </a:solidFill>
                <a:latin typeface="Abadi"/>
              </a:rPr>
              <a:t>IBMDataScience</a:t>
            </a:r>
            <a:r>
              <a:rPr lang="en-US" sz="2200" dirty="0">
                <a:solidFill>
                  <a:srgbClr val="1C7DDB"/>
                </a:solidFill>
                <a:latin typeface="Abadi"/>
              </a:rPr>
              <a:t>/tree/main/Plots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SVM with sigmoid function was the most accurate.</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https://github.com/Err0rBlade/IBMDataScience/blob/main/Machine_Learning_Prediction.ipynb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rotWithShape="1">
          <a:blip r:embed="rId2"/>
          <a:srcRect l="3770" r="18682" b="1"/>
          <a:stretch/>
        </p:blipFill>
        <p:spPr>
          <a:xfrm>
            <a:off x="1"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r>
              <a:rPr lang="en-US" sz="2000"/>
              <a:t>From the plot, we can see that ES-L1, GEO, HEO, SSO, VLEO had the most success rate.</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rotWithShape="1">
          <a:blip r:embed="rId2"/>
          <a:srcRect l="21471" r="3096" b="1"/>
          <a:stretch/>
        </p:blipFill>
        <p:spPr>
          <a:xfrm>
            <a:off x="1"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r>
              <a:rPr lang="en-US" sz="2000"/>
              <a:t>From the plot, we can observe that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1046745" y="0"/>
            <a:ext cx="4708011"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fontAlgn="auto">
              <a:spcAft>
                <a:spcPts val="600"/>
              </a:spcAft>
              <a:buClrTx/>
              <a:buSzTx/>
              <a:tabLst/>
              <a:defRPr/>
            </a:pPr>
            <a:r>
              <a:rPr lang="en-US" sz="3700" dirty="0">
                <a:solidFill>
                  <a:srgbClr val="0B49CB"/>
                </a:solidFill>
                <a:latin typeface="Abadi"/>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a:solidFill>
                <a:schemeClr val="tx1">
                  <a:lumMod val="50000"/>
                  <a:lumOff val="50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2897" y="1665495"/>
            <a:ext cx="6002337" cy="1644650"/>
          </a:xfrm>
          <a:prstGeom prst="rect">
            <a:avLst/>
          </a:prstGeom>
        </p:spPr>
        <p:txBody>
          <a:bodyPr vert="horz" lIns="91440" tIns="45720" rIns="91440" bIns="45720" rtlCol="0" anchor="ctr">
            <a:normAutofit/>
          </a:bodyPr>
          <a:lstStyle/>
          <a:p>
            <a:pPr>
              <a:spcBef>
                <a:spcPts val="1400"/>
              </a:spcBef>
            </a:pPr>
            <a:r>
              <a:rPr lang="en-US" sz="2200" dirty="0">
                <a:solidFill>
                  <a:schemeClr val="accent3">
                    <a:lumMod val="25000"/>
                  </a:schemeClr>
                </a:solidFill>
                <a:latin typeface="Abadi" panose="020B0604020104020204" pitchFamily="34" charset="0"/>
              </a:rPr>
              <a:t>We used the key word DISTINCT to show only unique launch sites from the SpaceX data.</a:t>
            </a:r>
          </a:p>
          <a:p>
            <a:pPr>
              <a:spcBef>
                <a:spcPts val="1400"/>
              </a:spcBef>
            </a:pPr>
            <a:endParaRPr lang="en-US" sz="1800" dirty="0"/>
          </a:p>
        </p:txBody>
      </p:sp>
      <p:pic>
        <p:nvPicPr>
          <p:cNvPr id="7" name="Picture 6">
            <a:extLst>
              <a:ext uri="{FF2B5EF4-FFF2-40B4-BE49-F238E27FC236}">
                <a16:creationId xmlns:a16="http://schemas.microsoft.com/office/drawing/2014/main" id="{6E151157-9B05-4774-93EC-7F1C50B7316C}"/>
              </a:ext>
            </a:extLst>
          </p:cNvPr>
          <p:cNvPicPr>
            <a:picLocks noChangeAspect="1"/>
          </p:cNvPicPr>
          <p:nvPr/>
        </p:nvPicPr>
        <p:blipFill>
          <a:blip r:embed="rId4"/>
          <a:stretch>
            <a:fillRect/>
          </a:stretch>
        </p:blipFill>
        <p:spPr>
          <a:xfrm>
            <a:off x="557784" y="3094341"/>
            <a:ext cx="11164824" cy="2763294"/>
          </a:xfrm>
          <a:prstGeom prst="rect">
            <a:avLst/>
          </a:prstGeom>
        </p:spPr>
      </p:pic>
    </p:spTree>
    <p:extLst>
      <p:ext uri="{BB962C8B-B14F-4D97-AF65-F5344CB8AC3E}">
        <p14:creationId xmlns:p14="http://schemas.microsoft.com/office/powerpoint/2010/main" val="291423398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34808362-4A5F-41FB-BDF1-BBBEF73B7DD8}"/>
              </a:ext>
            </a:extLst>
          </p:cNvPr>
          <p:cNvPicPr>
            <a:picLocks noChangeAspect="1"/>
          </p:cNvPicPr>
          <p:nvPr/>
        </p:nvPicPr>
        <p:blipFill>
          <a:blip r:embed="rId3"/>
          <a:stretch>
            <a:fillRect/>
          </a:stretch>
        </p:blipFill>
        <p:spPr>
          <a:xfrm>
            <a:off x="226943" y="1748676"/>
            <a:ext cx="11738113" cy="24462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3265BB39-91DF-4226-ABF4-50DA45DEB27E}"/>
              </a:ext>
            </a:extLst>
          </p:cNvPr>
          <p:cNvPicPr>
            <a:picLocks noChangeAspect="1"/>
          </p:cNvPicPr>
          <p:nvPr/>
        </p:nvPicPr>
        <p:blipFill>
          <a:blip r:embed="rId3"/>
          <a:stretch>
            <a:fillRect/>
          </a:stretch>
        </p:blipFill>
        <p:spPr>
          <a:xfrm>
            <a:off x="485764" y="2839764"/>
            <a:ext cx="10936226" cy="193384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1046745" y="99805"/>
            <a:ext cx="7968045"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27</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2593" y="1670740"/>
            <a:ext cx="6002337" cy="1644650"/>
          </a:xfrm>
          <a:prstGeom prst="rect">
            <a:avLst/>
          </a:prstGeom>
        </p:spPr>
        <p:txBody>
          <a:bodyPr vert="horz" lIns="91440" tIns="45720" rIns="91440" bIns="45720" rtlCol="0" anchor="ctr">
            <a:normAutofit/>
          </a:bodyPr>
          <a:lstStyle/>
          <a:p>
            <a:pPr>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2928.4</a:t>
            </a:r>
          </a:p>
          <a:p>
            <a:pPr>
              <a:spcBef>
                <a:spcPts val="1400"/>
              </a:spcBef>
            </a:pPr>
            <a:endParaRPr lang="en-US" sz="1800" dirty="0"/>
          </a:p>
        </p:txBody>
      </p:sp>
      <p:pic>
        <p:nvPicPr>
          <p:cNvPr id="7" name="Picture 6">
            <a:extLst>
              <a:ext uri="{FF2B5EF4-FFF2-40B4-BE49-F238E27FC236}">
                <a16:creationId xmlns:a16="http://schemas.microsoft.com/office/drawing/2014/main" id="{BFAD0FDD-ED30-4E82-835C-0E10D6AEA667}"/>
              </a:ext>
            </a:extLst>
          </p:cNvPr>
          <p:cNvPicPr>
            <a:picLocks noChangeAspect="1"/>
          </p:cNvPicPr>
          <p:nvPr/>
        </p:nvPicPr>
        <p:blipFill>
          <a:blip r:embed="rId4"/>
          <a:stretch>
            <a:fillRect/>
          </a:stretch>
        </p:blipFill>
        <p:spPr>
          <a:xfrm>
            <a:off x="557784" y="3074696"/>
            <a:ext cx="11164824" cy="2037580"/>
          </a:xfrm>
          <a:prstGeom prst="rect">
            <a:avLst/>
          </a:prstGeom>
        </p:spPr>
      </p:pic>
    </p:spTree>
    <p:extLst>
      <p:ext uri="{BB962C8B-B14F-4D97-AF65-F5344CB8AC3E}">
        <p14:creationId xmlns:p14="http://schemas.microsoft.com/office/powerpoint/2010/main" val="273556052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472747" y="348657"/>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700" dirty="0">
                <a:solidFill>
                  <a:srgbClr val="0B49CB"/>
                </a:solidFill>
                <a:latin typeface="Abadi"/>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5154" y="1969958"/>
            <a:ext cx="10175875" cy="766763"/>
          </a:xfrm>
          <a:prstGeom prst="rect">
            <a:avLst/>
          </a:prstGeom>
        </p:spPr>
        <p:txBody>
          <a:bodyPr vert="horz" lIns="91440" tIns="45720" rIns="91440" bIns="45720" rtlCol="0" anchor="ctr">
            <a:normAutofit/>
          </a:bodyPr>
          <a:lstStyle/>
          <a:p>
            <a:pPr>
              <a:spcBef>
                <a:spcPts val="1400"/>
              </a:spcBef>
            </a:pPr>
            <a:r>
              <a:rPr lang="en-US" sz="2200" dirty="0">
                <a:solidFill>
                  <a:schemeClr val="accent3">
                    <a:lumMod val="25000"/>
                  </a:schemeClr>
                </a:solidFill>
                <a:latin typeface="Abadi" panose="020B0604020104020204" pitchFamily="34" charset="0"/>
              </a:rPr>
              <a:t>We observed that the dates of the first successful landing outcome on ground pad was 22nd December 2015</a:t>
            </a:r>
          </a:p>
        </p:txBody>
      </p:sp>
      <p:pic>
        <p:nvPicPr>
          <p:cNvPr id="7" name="Picture 6">
            <a:extLst>
              <a:ext uri="{FF2B5EF4-FFF2-40B4-BE49-F238E27FC236}">
                <a16:creationId xmlns:a16="http://schemas.microsoft.com/office/drawing/2014/main" id="{48D6289C-E490-436F-8AB3-43696252AFC7}"/>
              </a:ext>
            </a:extLst>
          </p:cNvPr>
          <p:cNvPicPr>
            <a:picLocks noChangeAspect="1"/>
          </p:cNvPicPr>
          <p:nvPr/>
        </p:nvPicPr>
        <p:blipFill>
          <a:blip r:embed="rId4"/>
          <a:stretch>
            <a:fillRect/>
          </a:stretch>
        </p:blipFill>
        <p:spPr>
          <a:xfrm>
            <a:off x="835154" y="3500454"/>
            <a:ext cx="10515595" cy="1708782"/>
          </a:xfrm>
          <a:prstGeom prst="rect">
            <a:avLst/>
          </a:prstGeom>
        </p:spPr>
      </p:pic>
    </p:spTree>
    <p:extLst>
      <p:ext uri="{BB962C8B-B14F-4D97-AF65-F5344CB8AC3E}">
        <p14:creationId xmlns:p14="http://schemas.microsoft.com/office/powerpoint/2010/main" val="143467992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2230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8" y="1782763"/>
            <a:ext cx="10637446" cy="1417637"/>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pic>
        <p:nvPicPr>
          <p:cNvPr id="6" name="Picture 5">
            <a:extLst>
              <a:ext uri="{FF2B5EF4-FFF2-40B4-BE49-F238E27FC236}">
                <a16:creationId xmlns:a16="http://schemas.microsoft.com/office/drawing/2014/main" id="{5106BDF5-EC2E-4FE4-A735-34E3DB6B7608}"/>
              </a:ext>
            </a:extLst>
          </p:cNvPr>
          <p:cNvPicPr>
            <a:picLocks noChangeAspect="1"/>
          </p:cNvPicPr>
          <p:nvPr/>
        </p:nvPicPr>
        <p:blipFill>
          <a:blip r:embed="rId4"/>
          <a:stretch>
            <a:fillRect/>
          </a:stretch>
        </p:blipFill>
        <p:spPr>
          <a:xfrm>
            <a:off x="237250" y="2847115"/>
            <a:ext cx="11717499" cy="2418589"/>
          </a:xfrm>
          <a:prstGeom prst="rect">
            <a:avLst/>
          </a:prstGeom>
        </p:spPr>
      </p:pic>
    </p:spTree>
    <p:extLst>
      <p:ext uri="{BB962C8B-B14F-4D97-AF65-F5344CB8AC3E}">
        <p14:creationId xmlns:p14="http://schemas.microsoft.com/office/powerpoint/2010/main" val="6393995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6" y="321734"/>
            <a:ext cx="11548533"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6" y="1782763"/>
            <a:ext cx="11548534" cy="1298367"/>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AD4DE3DC-0896-4DDD-9956-262BAED1C7F2}"/>
              </a:ext>
            </a:extLst>
          </p:cNvPr>
          <p:cNvPicPr>
            <a:picLocks noChangeAspect="1"/>
          </p:cNvPicPr>
          <p:nvPr/>
        </p:nvPicPr>
        <p:blipFill>
          <a:blip r:embed="rId4"/>
          <a:stretch>
            <a:fillRect/>
          </a:stretch>
        </p:blipFill>
        <p:spPr>
          <a:xfrm>
            <a:off x="621832" y="2431946"/>
            <a:ext cx="10926700" cy="3562847"/>
          </a:xfrm>
          <a:prstGeom prst="rect">
            <a:avLst/>
          </a:prstGeom>
        </p:spPr>
      </p:pic>
    </p:spTree>
    <p:extLst>
      <p:ext uri="{BB962C8B-B14F-4D97-AF65-F5344CB8AC3E}">
        <p14:creationId xmlns:p14="http://schemas.microsoft.com/office/powerpoint/2010/main" val="38988120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291547"/>
            <a:ext cx="8872330"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36726"/>
            <a:ext cx="10336696" cy="143385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determined the booster that have carried the maximum payload using a subquery in the WHERE clause and the MAX() function.</a:t>
            </a:r>
          </a:p>
        </p:txBody>
      </p:sp>
      <p:pic>
        <p:nvPicPr>
          <p:cNvPr id="7" name="Picture 6">
            <a:extLst>
              <a:ext uri="{FF2B5EF4-FFF2-40B4-BE49-F238E27FC236}">
                <a16:creationId xmlns:a16="http://schemas.microsoft.com/office/drawing/2014/main" id="{3720BBF3-67EB-4B50-BDB7-F2CA69AE46A5}"/>
              </a:ext>
            </a:extLst>
          </p:cNvPr>
          <p:cNvPicPr>
            <a:picLocks noChangeAspect="1"/>
          </p:cNvPicPr>
          <p:nvPr/>
        </p:nvPicPr>
        <p:blipFill>
          <a:blip r:embed="rId4"/>
          <a:stretch>
            <a:fillRect/>
          </a:stretch>
        </p:blipFill>
        <p:spPr>
          <a:xfrm>
            <a:off x="611256" y="2540687"/>
            <a:ext cx="10969487" cy="3723587"/>
          </a:xfrm>
          <a:prstGeom prst="rect">
            <a:avLst/>
          </a:prstGeom>
        </p:spPr>
      </p:pic>
    </p:spTree>
    <p:extLst>
      <p:ext uri="{BB962C8B-B14F-4D97-AF65-F5344CB8AC3E}">
        <p14:creationId xmlns:p14="http://schemas.microsoft.com/office/powerpoint/2010/main" val="3566646398"/>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28BE3A17-0D8A-4DD9-95AB-B1CD875B0851}"/>
              </a:ext>
            </a:extLst>
          </p:cNvPr>
          <p:cNvPicPr>
            <a:picLocks noChangeAspect="1"/>
          </p:cNvPicPr>
          <p:nvPr/>
        </p:nvPicPr>
        <p:blipFill>
          <a:blip r:embed="rId3"/>
          <a:stretch>
            <a:fillRect/>
          </a:stretch>
        </p:blipFill>
        <p:spPr>
          <a:xfrm>
            <a:off x="303393" y="3230894"/>
            <a:ext cx="11585214" cy="190763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274236"/>
            <a:ext cx="1132324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8" y="1782763"/>
            <a:ext cx="10975376" cy="1646237"/>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3" name="Picture 2">
            <a:extLst>
              <a:ext uri="{FF2B5EF4-FFF2-40B4-BE49-F238E27FC236}">
                <a16:creationId xmlns:a16="http://schemas.microsoft.com/office/drawing/2014/main" id="{81539043-FB91-4D20-ACF4-6A45477D8E30}"/>
              </a:ext>
            </a:extLst>
          </p:cNvPr>
          <p:cNvPicPr>
            <a:picLocks noChangeAspect="1"/>
          </p:cNvPicPr>
          <p:nvPr/>
        </p:nvPicPr>
        <p:blipFill>
          <a:blip r:embed="rId4"/>
          <a:stretch>
            <a:fillRect/>
          </a:stretch>
        </p:blipFill>
        <p:spPr>
          <a:xfrm>
            <a:off x="286578" y="3399737"/>
            <a:ext cx="11618844" cy="2956613"/>
          </a:xfrm>
          <a:prstGeom prst="rect">
            <a:avLst/>
          </a:prstGeom>
        </p:spPr>
      </p:pic>
    </p:spTree>
    <p:extLst>
      <p:ext uri="{BB962C8B-B14F-4D97-AF65-F5344CB8AC3E}">
        <p14:creationId xmlns:p14="http://schemas.microsoft.com/office/powerpoint/2010/main" val="323623914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are the dependent variables which are the best predictors or the outcome of landing.</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533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with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 python package.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lvl="1">
              <a:lnSpc>
                <a:spcPct val="120000"/>
              </a:lnSpc>
              <a:spcBef>
                <a:spcPts val="1400"/>
              </a:spcBef>
            </a:pPr>
            <a:r>
              <a:rPr lang="en-US" sz="7600" dirty="0">
                <a:solidFill>
                  <a:schemeClr val="bg2">
                    <a:lumMod val="50000"/>
                  </a:schemeClr>
                </a:solidFill>
                <a:latin typeface="Abadi"/>
              </a:rPr>
              <a:t>All feature data types was converted to float</a:t>
            </a:r>
          </a:p>
          <a:p>
            <a:pPr lvl="1">
              <a:lnSpc>
                <a:spcPct val="120000"/>
              </a:lnSpc>
              <a:spcBef>
                <a:spcPts val="1400"/>
              </a:spcBef>
            </a:pPr>
            <a:r>
              <a:rPr lang="en-US" sz="7600" dirty="0">
                <a:solidFill>
                  <a:schemeClr val="bg2">
                    <a:lumMod val="50000"/>
                  </a:schemeClr>
                </a:solidFill>
                <a:latin typeface="Abadi"/>
              </a:rPr>
              <a:t>Mean values were used as placeholder for null data fields.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 with the means.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notebook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 </a:t>
            </a:r>
            <a:r>
              <a:rPr lang="en-US" sz="2200" dirty="0">
                <a:solidFill>
                  <a:srgbClr val="1C7DDB"/>
                </a:solidFill>
                <a:latin typeface="Abadi" panose="020B0604020104020204" pitchFamily="34" charset="0"/>
              </a:rPr>
              <a:t>https://github.com/Err0rBlade/IBMDataScience/blob/main/jupyter_labs_spacex_data_collection_api.ipynb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notebook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rgbClr val="1C7DDB"/>
                </a:solidFill>
                <a:latin typeface="Abadi" panose="020B0604020104020204" pitchFamily="34" charset="0"/>
              </a:rPr>
              <a:t>https://github.com/Err0rBlade/IBMDataScience/blob/main/jupyter_labs_webscraping.ipynb</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1355</TotalTime>
  <Words>1840</Words>
  <Application>Microsoft Office PowerPoint</Application>
  <PresentationFormat>Widescreen</PresentationFormat>
  <Paragraphs>208</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Mansukh Rathod, Akshay</cp:lastModifiedBy>
  <cp:revision>11</cp:revision>
  <dcterms:created xsi:type="dcterms:W3CDTF">2021-04-29T18:58:34Z</dcterms:created>
  <dcterms:modified xsi:type="dcterms:W3CDTF">2022-12-07T12:16:15Z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